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71" r:id="rId4"/>
    <p:sldId id="258" r:id="rId5"/>
    <p:sldId id="259" r:id="rId6"/>
    <p:sldId id="260" r:id="rId7"/>
    <p:sldId id="272" r:id="rId8"/>
    <p:sldId id="261" r:id="rId9"/>
    <p:sldId id="262" r:id="rId10"/>
    <p:sldId id="263" r:id="rId11"/>
    <p:sldId id="273" r:id="rId12"/>
    <p:sldId id="264" r:id="rId13"/>
    <p:sldId id="265" r:id="rId14"/>
    <p:sldId id="266" r:id="rId15"/>
    <p:sldId id="267" r:id="rId16"/>
    <p:sldId id="268" r:id="rId17"/>
    <p:sldId id="269" r:id="rId18"/>
    <p:sldId id="270"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4637"/>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5206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4213bb6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生态足迹</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4213bb6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生态足迹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4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7_2#895d0e7f4?vop=1&amp;pid=4b83e835a&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解答本题的关键是首先准确理解“生态足迹”的概念，其次紧扣“</a:t>
            </a:r>
            <a:r>
              <a:rPr lang="en-US" altLang="zh-CN" sz="2000" b="0" i="0">
                <a:solidFill>
                  <a:srgbClr val="000000"/>
                </a:solidFill>
                <a:latin typeface="微软雅黑" pitchFamily="34" charset="0"/>
                <a:ea typeface="微软雅黑" pitchFamily="34" charset="-122"/>
                <a:cs typeface="微软雅黑" pitchFamily="34" charset="-120"/>
              </a:rPr>
              <a:t>变化及原因”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的对应关系</a:t>
            </a:r>
            <a:r>
              <a:rPr lang="en-US" altLang="zh-CN" sz="2000" b="0" i="0" dirty="0">
                <a:solidFill>
                  <a:srgbClr val="000000"/>
                </a:solidFill>
                <a:latin typeface="微软雅黑" pitchFamily="34" charset="0"/>
                <a:ea typeface="微软雅黑" pitchFamily="34" charset="-122"/>
                <a:cs typeface="微软雅黑" pitchFamily="34" charset="-120"/>
              </a:rPr>
              <a:t>，排除逻辑矛盾的选项</a:t>
            </a:r>
            <a:r>
              <a:rPr lang="en-US" altLang="zh-CN" sz="2000" b="0" i="0">
                <a:solidFill>
                  <a:srgbClr val="000000"/>
                </a:solidFill>
                <a:latin typeface="微软雅黑" pitchFamily="34" charset="0"/>
                <a:ea typeface="微软雅黑" pitchFamily="34" charset="-122"/>
                <a:cs typeface="微软雅黑" pitchFamily="34" charset="-120"/>
              </a:rPr>
              <a:t>，最后聚焦生态足迹的变化本质是人类活动的资源消耗和环境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代价变化</a:t>
            </a:r>
            <a:r>
              <a:rPr lang="en-US" altLang="zh-CN" sz="2000" b="0" i="0" dirty="0">
                <a:solidFill>
                  <a:srgbClr val="000000"/>
                </a:solidFill>
                <a:latin typeface="微软雅黑" pitchFamily="34" charset="0"/>
                <a:ea typeface="微软雅黑" pitchFamily="34" charset="-122"/>
                <a:cs typeface="微软雅黑" pitchFamily="34" charset="-120"/>
              </a:rPr>
              <a:t>，产业结构调整、节能减排等行为直接影响消耗强度。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509D8-413B-9925-D949-831B7C09BEC8}"/>
            </a:ext>
          </a:extLst>
        </p:cNvPr>
        <p:cNvGrpSpPr/>
        <p:nvPr/>
      </p:nvGrpSpPr>
      <p:grpSpPr>
        <a:xfrm>
          <a:off x="0" y="0"/>
          <a:ext cx="0" cy="0"/>
          <a:chOff x="0" y="0"/>
          <a:chExt cx="0" cy="0"/>
        </a:xfrm>
      </p:grpSpPr>
    </p:spTree>
    <p:extLst>
      <p:ext uri="{BB962C8B-B14F-4D97-AF65-F5344CB8AC3E}">
        <p14:creationId xmlns:p14="http://schemas.microsoft.com/office/powerpoint/2010/main" val="1899750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O_4_BD.8_1#3f6ef3a01?pid=837dd6b09&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[湖南湘潭2025高二期末]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人均生态足迹是衡量人类对自然资源需求及生态系统服务占用的核心指标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表示每人需要具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有生物生产力的土地和水域面积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以支撑其资源消费并吸纳废弃物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迪庆藏族自治州位于云南省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西北部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地处滇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藏三省区交界处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山地面积广大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地理要素的过渡性较强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生态环境保护</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林区较多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微软雅黑" pitchFamily="34" charset="0"/>
                <a:ea typeface="微软雅黑" pitchFamily="34" charset="-122"/>
                <a:cs typeface="微软雅黑" pitchFamily="34" charset="-120"/>
              </a:rPr>
              <a:t>2014—2023</a:t>
            </a:r>
            <a:r>
              <a:rPr lang="en-US" altLang="zh-CN" sz="2000" b="0" i="0" dirty="0">
                <a:solidFill>
                  <a:srgbClr val="000000"/>
                </a:solidFill>
                <a:latin typeface="微软雅黑" pitchFamily="34" charset="0"/>
                <a:ea typeface="楷体" pitchFamily="34" charset="-122"/>
                <a:cs typeface="微软雅黑" pitchFamily="34" charset="-120"/>
              </a:rPr>
              <a:t>年迪庆藏族自治州重要生产用地人均生态足迹年变化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8_2#3f6ef3a01?pid=837dd6b0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7680" y="3369818"/>
            <a:ext cx="3602736"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5_BD.9_1#99ae3661d?pid=3f6ef3a01&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（1）说出2014—2023年迪庆藏族自治州人均生态足迹的变化特点。（6分）</a:t>
            </a:r>
            <a:endParaRPr lang="en-US" altLang="zh-CN" sz="2000" dirty="0"/>
          </a:p>
        </p:txBody>
      </p:sp>
      <p:sp>
        <p:nvSpPr>
          <p:cNvPr id="3" name="QO_5_AN.10_1#99ae3661d?vop=1&amp;pid=3f6ef3a01&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总体呈波动上升趋势；建成地、碳吸收地人均生态足迹总体增长</a:t>
            </a:r>
            <a:r>
              <a:rPr lang="en-US" altLang="zh-CN" sz="2000" b="1" i="0">
                <a:solidFill>
                  <a:srgbClr val="00B050"/>
                </a:solidFill>
                <a:latin typeface="微软雅黑" pitchFamily="34" charset="0"/>
                <a:ea typeface="微软雅黑" pitchFamily="34" charset="-122"/>
                <a:cs typeface="微软雅黑" pitchFamily="34" charset="-120"/>
              </a:rPr>
              <a:t>；林地人均生态足迹保持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稳定</a:t>
            </a:r>
            <a:r>
              <a:rPr lang="en-US" altLang="zh-CN" sz="2000" b="1" i="0" dirty="0">
                <a:solidFill>
                  <a:srgbClr val="00B050"/>
                </a:solidFill>
                <a:latin typeface="微软雅黑" pitchFamily="34" charset="0"/>
                <a:ea typeface="微软雅黑" pitchFamily="34" charset="-122"/>
                <a:cs typeface="微软雅黑" pitchFamily="34" charset="-120"/>
              </a:rPr>
              <a:t>；农地人均生态足迹增长较大；水域人均生态足迹波动减少；</a:t>
            </a:r>
            <a:r>
              <a:rPr lang="en-US" altLang="zh-CN" sz="2000" b="1" i="0">
                <a:solidFill>
                  <a:srgbClr val="00B050"/>
                </a:solidFill>
                <a:latin typeface="微软雅黑" pitchFamily="34" charset="0"/>
                <a:ea typeface="微软雅黑" pitchFamily="34" charset="-122"/>
                <a:cs typeface="微软雅黑" pitchFamily="34" charset="-120"/>
              </a:rPr>
              <a:t>牧草地人均生态足迹波动增长。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
        <p:nvSpPr>
          <p:cNvPr id="4" name="QO_5_AS.11_1#99ae3661d?vop=1&amp;pid=3f6ef3a01&amp;color=0,0,0&amp;vtp=1&amp;bbb=1&amp;hb=1"/>
          <p:cNvSpPr/>
          <p:nvPr/>
        </p:nvSpPr>
        <p:spPr>
          <a:xfrm>
            <a:off x="722376" y="28768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本题考查人均生态足迹的变化特点。观察图可知，从整体趋势看，人均生态足迹从</a:t>
            </a:r>
            <a:r>
              <a:rPr lang="en-US" altLang="zh-CN" sz="2000" b="0" i="0">
                <a:solidFill>
                  <a:srgbClr val="000000"/>
                </a:solidFill>
                <a:latin typeface="微软雅黑" pitchFamily="34" charset="0"/>
                <a:ea typeface="微软雅黑" pitchFamily="34" charset="-122"/>
                <a:cs typeface="微软雅黑" pitchFamily="34" charset="-120"/>
              </a:rPr>
              <a:t>0.8增加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a:t>
            </a:r>
            <a:r>
              <a:rPr lang="en-US" altLang="zh-CN" sz="2000" b="0" i="0" dirty="0">
                <a:solidFill>
                  <a:srgbClr val="000000"/>
                </a:solidFill>
                <a:latin typeface="微软雅黑" pitchFamily="34" charset="0"/>
                <a:ea typeface="微软雅黑" pitchFamily="34" charset="-122"/>
                <a:cs typeface="微软雅黑" pitchFamily="34" charset="-120"/>
              </a:rPr>
              <a:t>1.2左右，2014—2023年迪庆藏族自治州人均生态足迹总体呈波动上升态势</a:t>
            </a:r>
            <a:r>
              <a:rPr lang="en-US" altLang="zh-CN" sz="2000" b="0" i="0">
                <a:solidFill>
                  <a:srgbClr val="000000"/>
                </a:solidFill>
                <a:latin typeface="微软雅黑" pitchFamily="34" charset="0"/>
                <a:ea typeface="微软雅黑" pitchFamily="34" charset="-122"/>
                <a:cs typeface="微软雅黑" pitchFamily="34" charset="-120"/>
              </a:rPr>
              <a:t>。具体来看各用地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类型</a:t>
            </a:r>
            <a:r>
              <a:rPr lang="en-US" altLang="zh-CN" sz="2000" b="0" i="0" dirty="0">
                <a:solidFill>
                  <a:srgbClr val="000000"/>
                </a:solidFill>
                <a:latin typeface="微软雅黑" pitchFamily="34" charset="0"/>
                <a:ea typeface="微软雅黑" pitchFamily="34" charset="-122"/>
                <a:cs typeface="微软雅黑" pitchFamily="34" charset="-120"/>
              </a:rPr>
              <a:t>，建成地、碳吸收地人均生态足迹在这期间总体是增长的；林地人均生态足迹相对稳定</a:t>
            </a:r>
            <a:r>
              <a:rPr lang="en-US" altLang="zh-CN" sz="2000" b="0" i="0">
                <a:solidFill>
                  <a:srgbClr val="000000"/>
                </a:solidFill>
                <a:latin typeface="微软雅黑" pitchFamily="34" charset="0"/>
                <a:ea typeface="微软雅黑" pitchFamily="34" charset="-122"/>
                <a:cs typeface="微软雅黑" pitchFamily="34" charset="-120"/>
              </a:rPr>
              <a:t>，变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化幅度较小</a:t>
            </a:r>
            <a:r>
              <a:rPr lang="en-US" altLang="zh-CN" sz="2000" b="0" i="0" dirty="0">
                <a:solidFill>
                  <a:srgbClr val="000000"/>
                </a:solidFill>
                <a:latin typeface="微软雅黑" pitchFamily="34" charset="0"/>
                <a:ea typeface="微软雅黑" pitchFamily="34" charset="-122"/>
                <a:cs typeface="微软雅黑" pitchFamily="34" charset="-120"/>
              </a:rPr>
              <a:t>；农地人均生态足迹增长较为明显；水域人均生态足迹波动减少</a:t>
            </a:r>
            <a:r>
              <a:rPr lang="en-US" altLang="zh-CN" sz="2000" b="0" i="0">
                <a:solidFill>
                  <a:srgbClr val="000000"/>
                </a:solidFill>
                <a:latin typeface="微软雅黑" pitchFamily="34" charset="0"/>
                <a:ea typeface="微软雅黑" pitchFamily="34" charset="-122"/>
                <a:cs typeface="微软雅黑" pitchFamily="34" charset="-120"/>
              </a:rPr>
              <a:t>；牧草地人均生态足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迹波动增长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2_1#b80c3abc8?pid=3f6ef3a01&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（2）阐述迪庆藏族自治州生态系统特征对人均生态足迹的影响。（6分）</a:t>
            </a:r>
            <a:endParaRPr lang="en-US" altLang="zh-CN" sz="2000" dirty="0"/>
          </a:p>
        </p:txBody>
      </p:sp>
      <p:sp>
        <p:nvSpPr>
          <p:cNvPr id="3" name="QO_5_AN.13_1#b80c3abc8?vop=1&amp;pid=3f6ef3a01&amp;color=0,0,0&amp;vtp=1&amp;bbb=1&amp;hb=1"/>
          <p:cNvSpPr/>
          <p:nvPr/>
        </p:nvSpPr>
        <p:spPr>
          <a:xfrm>
            <a:off x="722376" y="146900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迪庆藏族自治州地势起伏大，位于多种生态系统的过渡区，生态脆弱</a:t>
            </a:r>
            <a:r>
              <a:rPr lang="en-US" altLang="zh-CN" sz="2000" b="1" i="0">
                <a:solidFill>
                  <a:srgbClr val="00B050"/>
                </a:solidFill>
                <a:latin typeface="微软雅黑" pitchFamily="34" charset="0"/>
                <a:ea typeface="微软雅黑" pitchFamily="34" charset="-122"/>
                <a:cs typeface="微软雅黑" pitchFamily="34" charset="-120"/>
              </a:rPr>
              <a:t>，导致生活和生产活</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动中维持生态环境所需消耗的生态碳吸收较多</a:t>
            </a:r>
            <a:r>
              <a:rPr lang="en-US" altLang="zh-CN" sz="2000" b="1" i="0" dirty="0">
                <a:solidFill>
                  <a:srgbClr val="00B050"/>
                </a:solidFill>
                <a:latin typeface="微软雅黑" pitchFamily="34" charset="0"/>
                <a:ea typeface="微软雅黑" pitchFamily="34" charset="-122"/>
                <a:cs typeface="微软雅黑" pitchFamily="34" charset="-120"/>
              </a:rPr>
              <a:t>，人均碳吸收足迹偏大</a:t>
            </a:r>
            <a:r>
              <a:rPr lang="en-US" altLang="zh-CN" sz="2000" b="1" i="0">
                <a:solidFill>
                  <a:srgbClr val="00B050"/>
                </a:solidFill>
                <a:latin typeface="微软雅黑" pitchFamily="34" charset="0"/>
                <a:ea typeface="微软雅黑" pitchFamily="34" charset="-122"/>
                <a:cs typeface="微软雅黑" pitchFamily="34" charset="-120"/>
              </a:rPr>
              <a:t>；迪庆藏族自治州为区域重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要的生态保护区</a:t>
            </a:r>
            <a:r>
              <a:rPr lang="en-US" altLang="zh-CN" sz="2000" b="1" i="0" dirty="0">
                <a:solidFill>
                  <a:srgbClr val="00B050"/>
                </a:solidFill>
                <a:latin typeface="微软雅黑" pitchFamily="34" charset="0"/>
                <a:ea typeface="微软雅黑" pitchFamily="34" charset="-122"/>
                <a:cs typeface="微软雅黑" pitchFamily="34" charset="-120"/>
              </a:rPr>
              <a:t>，为维持生态平衡，林地利用受限制大，比例较稳定</a:t>
            </a:r>
            <a:r>
              <a:rPr lang="en-US" altLang="zh-CN" sz="2000" b="1" i="0">
                <a:solidFill>
                  <a:srgbClr val="00B050"/>
                </a:solidFill>
                <a:latin typeface="微软雅黑" pitchFamily="34" charset="0"/>
                <a:ea typeface="微软雅黑" pitchFamily="34" charset="-122"/>
                <a:cs typeface="微软雅黑" pitchFamily="34" charset="-120"/>
              </a:rPr>
              <a:t>，导致林地人均生态足迹较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低</a:t>
            </a:r>
            <a:r>
              <a:rPr lang="en-US" altLang="zh-CN" sz="2000" b="1" i="0" dirty="0">
                <a:solidFill>
                  <a:srgbClr val="00B050"/>
                </a:solidFill>
                <a:latin typeface="微软雅黑" pitchFamily="34" charset="0"/>
                <a:ea typeface="微软雅黑" pitchFamily="34" charset="-122"/>
                <a:cs typeface="微软雅黑" pitchFamily="34" charset="-120"/>
              </a:rPr>
              <a:t>；迪庆藏族自治州耕地资源数量少且碎片化严重，农地比例较小，</a:t>
            </a:r>
            <a:r>
              <a:rPr lang="en-US" altLang="zh-CN" sz="2000" b="1" i="0">
                <a:solidFill>
                  <a:srgbClr val="00B050"/>
                </a:solidFill>
                <a:latin typeface="微软雅黑" pitchFamily="34" charset="0"/>
                <a:ea typeface="微软雅黑" pitchFamily="34" charset="-122"/>
                <a:cs typeface="微软雅黑" pitchFamily="34" charset="-120"/>
              </a:rPr>
              <a:t>农业对区域经济贡献值低，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早期农地人均生态足迹较低</a:t>
            </a:r>
            <a:r>
              <a:rPr lang="en-US" altLang="zh-CN" sz="2000" b="1" i="0" dirty="0">
                <a:solidFill>
                  <a:srgbClr val="00B050"/>
                </a:solidFill>
                <a:latin typeface="微软雅黑" pitchFamily="34" charset="0"/>
                <a:ea typeface="微软雅黑" pitchFamily="34" charset="-122"/>
                <a:cs typeface="微软雅黑" pitchFamily="34" charset="-120"/>
              </a:rPr>
              <a:t>；迪庆藏族自治州民居建设用材主要为木材，</a:t>
            </a:r>
            <a:r>
              <a:rPr lang="en-US" altLang="zh-CN" sz="2000" b="1" i="0">
                <a:solidFill>
                  <a:srgbClr val="00B050"/>
                </a:solidFill>
                <a:latin typeface="微软雅黑" pitchFamily="34" charset="0"/>
                <a:ea typeface="微软雅黑" pitchFamily="34" charset="-122"/>
                <a:cs typeface="微软雅黑" pitchFamily="34" charset="-120"/>
              </a:rPr>
              <a:t>而区域为生态保护区，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因此民居建设需要的林地面积较广</a:t>
            </a:r>
            <a:r>
              <a:rPr lang="en-US" altLang="zh-CN" sz="2000" b="1" i="0" dirty="0">
                <a:solidFill>
                  <a:srgbClr val="00B050"/>
                </a:solidFill>
                <a:latin typeface="微软雅黑" pitchFamily="34" charset="0"/>
                <a:ea typeface="微软雅黑" pitchFamily="34" charset="-122"/>
                <a:cs typeface="微软雅黑" pitchFamily="34" charset="-120"/>
              </a:rPr>
              <a:t>，导致建成地人均生态足迹偏大。（任答三点得6分）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AS.14_1#b80c3abc8?vop=1&amp;pid=3f6ef3a01&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本题考查生态系统特征的影响。从地势和生态系统角度，迪庆藏族自治州地势起伏大</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处于滇</a:t>
            </a:r>
            <a:r>
              <a:rPr lang="en-US" altLang="zh-CN" sz="2000" b="0" i="0" dirty="0">
                <a:solidFill>
                  <a:srgbClr val="000000"/>
                </a:solidFill>
                <a:latin typeface="微软雅黑" pitchFamily="34" charset="0"/>
                <a:ea typeface="微软雅黑" pitchFamily="34" charset="-122"/>
                <a:cs typeface="微软雅黑" pitchFamily="34" charset="-120"/>
              </a:rPr>
              <a:t>、川、藏三省区交界处，是多种生态系统的过渡区域</a:t>
            </a:r>
            <a:r>
              <a:rPr lang="en-US" altLang="zh-CN" sz="2000" b="0" i="0">
                <a:solidFill>
                  <a:srgbClr val="000000"/>
                </a:solidFill>
                <a:latin typeface="微软雅黑" pitchFamily="34" charset="0"/>
                <a:ea typeface="微软雅黑" pitchFamily="34" charset="-122"/>
                <a:cs typeface="微软雅黑" pitchFamily="34" charset="-120"/>
              </a:rPr>
              <a:t>。这种独特的地理位置和地形条件使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得生态系统较为脆弱</a:t>
            </a:r>
            <a:r>
              <a:rPr lang="en-US" altLang="zh-CN" sz="2000" b="0" i="0" dirty="0">
                <a:solidFill>
                  <a:srgbClr val="000000"/>
                </a:solidFill>
                <a:latin typeface="微软雅黑" pitchFamily="34" charset="0"/>
                <a:ea typeface="微软雅黑" pitchFamily="34" charset="-122"/>
                <a:cs typeface="微软雅黑" pitchFamily="34" charset="-120"/>
              </a:rPr>
              <a:t>。在生活和生产中，为了维持生态环境的稳定</a:t>
            </a:r>
            <a:r>
              <a:rPr lang="en-US" altLang="zh-CN" sz="2000" b="0" i="0">
                <a:solidFill>
                  <a:srgbClr val="000000"/>
                </a:solidFill>
                <a:latin typeface="微软雅黑" pitchFamily="34" charset="0"/>
                <a:ea typeface="微软雅黑" pitchFamily="34" charset="-122"/>
                <a:cs typeface="微软雅黑" pitchFamily="34" charset="-120"/>
              </a:rPr>
              <a:t>，就需要大量的碳吸收来平衡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碳排放</a:t>
            </a:r>
            <a:r>
              <a:rPr lang="en-US" altLang="zh-CN" sz="2000" b="0" i="0" dirty="0">
                <a:solidFill>
                  <a:srgbClr val="000000"/>
                </a:solidFill>
                <a:latin typeface="微软雅黑" pitchFamily="34" charset="0"/>
                <a:ea typeface="微软雅黑" pitchFamily="34" charset="-122"/>
                <a:cs typeface="微软雅黑" pitchFamily="34" charset="-120"/>
              </a:rPr>
              <a:t>，使得人均碳吸收足迹偏大。从生态保护区角度，</a:t>
            </a:r>
            <a:r>
              <a:rPr lang="en-US" altLang="zh-CN" sz="2000" b="0" i="0">
                <a:solidFill>
                  <a:srgbClr val="000000"/>
                </a:solidFill>
                <a:latin typeface="微软雅黑" pitchFamily="34" charset="0"/>
                <a:ea typeface="微软雅黑" pitchFamily="34" charset="-122"/>
                <a:cs typeface="微软雅黑" pitchFamily="34" charset="-120"/>
              </a:rPr>
              <a:t>迪庆藏族自治州作为重要生态保护区，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在林地利用方面受到严格的限制</a:t>
            </a:r>
            <a:r>
              <a:rPr lang="en-US" altLang="zh-CN" sz="2000" b="0" i="0" dirty="0">
                <a:solidFill>
                  <a:srgbClr val="000000"/>
                </a:solidFill>
                <a:latin typeface="微软雅黑" pitchFamily="34" charset="0"/>
                <a:ea typeface="微软雅黑" pitchFamily="34" charset="-122"/>
                <a:cs typeface="微软雅黑" pitchFamily="34" charset="-120"/>
              </a:rPr>
              <a:t>，为维持生态平衡，林地利用受限，其比例稳定</a:t>
            </a:r>
            <a:r>
              <a:rPr lang="en-US" altLang="zh-CN" sz="2000" b="0" i="0">
                <a:solidFill>
                  <a:srgbClr val="000000"/>
                </a:solidFill>
                <a:latin typeface="微软雅黑" pitchFamily="34" charset="0"/>
                <a:ea typeface="微软雅黑" pitchFamily="34" charset="-122"/>
                <a:cs typeface="微软雅黑" pitchFamily="34" charset="-120"/>
              </a:rPr>
              <a:t>，导致林地人均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生态足迹较低</a:t>
            </a:r>
            <a:r>
              <a:rPr lang="en-US" altLang="zh-CN" sz="2000" b="0" i="0" dirty="0">
                <a:solidFill>
                  <a:srgbClr val="000000"/>
                </a:solidFill>
                <a:latin typeface="微软雅黑" pitchFamily="34" charset="0"/>
                <a:ea typeface="微软雅黑" pitchFamily="34" charset="-122"/>
                <a:cs typeface="微软雅黑" pitchFamily="34" charset="-120"/>
              </a:rPr>
              <a:t>。从耕地资源角度，该州地势起伏明显，耕地资源数量少且碎片化严重</a:t>
            </a:r>
            <a:r>
              <a:rPr lang="en-US" altLang="zh-CN" sz="2000" b="0" i="0">
                <a:solidFill>
                  <a:srgbClr val="000000"/>
                </a:solidFill>
                <a:latin typeface="微软雅黑" pitchFamily="34" charset="0"/>
                <a:ea typeface="微软雅黑" pitchFamily="34" charset="-122"/>
                <a:cs typeface="微软雅黑" pitchFamily="34" charset="-120"/>
              </a:rPr>
              <a:t>，农地占比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a:t>
            </a:r>
            <a:r>
              <a:rPr lang="en-US" altLang="zh-CN" sz="2000" b="0" i="0" dirty="0">
                <a:solidFill>
                  <a:srgbClr val="000000"/>
                </a:solidFill>
                <a:latin typeface="微软雅黑" pitchFamily="34" charset="0"/>
                <a:ea typeface="微软雅黑" pitchFamily="34" charset="-122"/>
                <a:cs typeface="微软雅黑" pitchFamily="34" charset="-120"/>
              </a:rPr>
              <a:t>，农业对经济贡献低，早期农地人均生态足迹低。从民居建设角度，</a:t>
            </a:r>
            <a:r>
              <a:rPr lang="en-US" altLang="zh-CN" sz="2000" b="0" i="0">
                <a:solidFill>
                  <a:srgbClr val="000000"/>
                </a:solidFill>
                <a:latin typeface="微软雅黑" pitchFamily="34" charset="0"/>
                <a:ea typeface="微软雅黑" pitchFamily="34" charset="-122"/>
                <a:cs typeface="微软雅黑" pitchFamily="34" charset="-120"/>
              </a:rPr>
              <a:t>当地民居建设多用木材，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消耗较多的木材资源</a:t>
            </a:r>
            <a:r>
              <a:rPr lang="en-US" altLang="zh-CN" sz="2000" b="0" i="0" dirty="0">
                <a:solidFill>
                  <a:srgbClr val="000000"/>
                </a:solidFill>
                <a:latin typeface="微软雅黑" pitchFamily="34" charset="0"/>
                <a:ea typeface="微软雅黑" pitchFamily="34" charset="-122"/>
                <a:cs typeface="微软雅黑" pitchFamily="34" charset="-120"/>
              </a:rPr>
              <a:t>，而该区域是生态保护区，为满足民居建设需求，</a:t>
            </a:r>
            <a:r>
              <a:rPr lang="en-US" altLang="zh-CN" sz="2000" b="0" i="0">
                <a:solidFill>
                  <a:srgbClr val="000000"/>
                </a:solidFill>
                <a:latin typeface="微软雅黑" pitchFamily="34" charset="0"/>
                <a:ea typeface="微软雅黑" pitchFamily="34" charset="-122"/>
                <a:cs typeface="微软雅黑" pitchFamily="34" charset="-120"/>
              </a:rPr>
              <a:t>建成地人均生态足迹偏大。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15_1#b0af1d509?pid=3f6ef3a01&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（3）推测迪庆藏族自治州人地关系的变化，并说出判断理由。（6分）</a:t>
            </a:r>
            <a:endParaRPr lang="en-US" altLang="zh-CN" sz="2000" dirty="0"/>
          </a:p>
        </p:txBody>
      </p:sp>
      <p:sp>
        <p:nvSpPr>
          <p:cNvPr id="3" name="QO_5_AN.16_1#b0af1d509?vop=1&amp;pid=3f6ef3a01&amp;color=0,0,0&amp;vtp=1&amp;bbb=1&amp;hb=1"/>
          <p:cNvSpPr/>
          <p:nvPr/>
        </p:nvSpPr>
        <p:spPr>
          <a:xfrm>
            <a:off x="722376" y="146900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变化：人地关系整体趋于紧张。（2分）判断理由：农地、</a:t>
            </a:r>
            <a:r>
              <a:rPr lang="en-US" altLang="zh-CN" sz="2000" b="1" i="0">
                <a:solidFill>
                  <a:srgbClr val="00B050"/>
                </a:solidFill>
                <a:latin typeface="微软雅黑" pitchFamily="34" charset="0"/>
                <a:ea typeface="微软雅黑" pitchFamily="34" charset="-122"/>
                <a:cs typeface="微软雅黑" pitchFamily="34" charset="-120"/>
              </a:rPr>
              <a:t>牧草地人均生态足迹增加明显，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说明支撑区域资源消费的人均农地</a:t>
            </a:r>
            <a:r>
              <a:rPr lang="en-US" altLang="zh-CN" sz="2000" b="1" i="0" dirty="0">
                <a:solidFill>
                  <a:srgbClr val="00B050"/>
                </a:solidFill>
                <a:latin typeface="微软雅黑" pitchFamily="34" charset="0"/>
                <a:ea typeface="微软雅黑" pitchFamily="34" charset="-122"/>
                <a:cs typeface="微软雅黑" pitchFamily="34" charset="-120"/>
              </a:rPr>
              <a:t>、牧草地增加，人地矛盾逐渐突出</a:t>
            </a:r>
            <a:r>
              <a:rPr lang="en-US" altLang="zh-CN" sz="2000" b="1" i="0">
                <a:solidFill>
                  <a:srgbClr val="00B050"/>
                </a:solidFill>
                <a:latin typeface="微软雅黑" pitchFamily="34" charset="0"/>
                <a:ea typeface="微软雅黑" pitchFamily="34" charset="-122"/>
                <a:cs typeface="微软雅黑" pitchFamily="34" charset="-120"/>
              </a:rPr>
              <a:t>；建成地人均生态足迹始终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较高</a:t>
            </a:r>
            <a:r>
              <a:rPr lang="en-US" altLang="zh-CN" sz="2000" b="1" i="0" dirty="0">
                <a:solidFill>
                  <a:srgbClr val="00B050"/>
                </a:solidFill>
                <a:latin typeface="微软雅黑" pitchFamily="34" charset="0"/>
                <a:ea typeface="微软雅黑" pitchFamily="34" charset="-122"/>
                <a:cs typeface="微软雅黑" pitchFamily="34" charset="-120"/>
              </a:rPr>
              <a:t>，说明支撑人口建筑用地的空间范围扩大，生态林地较易受到人类活动影响</a:t>
            </a:r>
            <a:r>
              <a:rPr lang="en-US" altLang="zh-CN" sz="2000" b="1" i="0">
                <a:solidFill>
                  <a:srgbClr val="00B050"/>
                </a:solidFill>
                <a:latin typeface="微软雅黑" pitchFamily="34" charset="0"/>
                <a:ea typeface="微软雅黑" pitchFamily="34" charset="-122"/>
                <a:cs typeface="微软雅黑" pitchFamily="34" charset="-120"/>
              </a:rPr>
              <a:t>；碳吸收地人均</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生态足迹偏高且整体呈增长趋势</a:t>
            </a:r>
            <a:r>
              <a:rPr lang="en-US" altLang="zh-CN" sz="2000" b="1" i="0" dirty="0">
                <a:solidFill>
                  <a:srgbClr val="00B050"/>
                </a:solidFill>
                <a:latin typeface="微软雅黑" pitchFamily="34" charset="0"/>
                <a:ea typeface="微软雅黑" pitchFamily="34" charset="-122"/>
                <a:cs typeface="微软雅黑" pitchFamily="34" charset="-120"/>
              </a:rPr>
              <a:t>，说明区域产业、生活碳排放量偏高</a:t>
            </a:r>
            <a:r>
              <a:rPr lang="en-US" altLang="zh-CN" sz="2000" b="1" i="0">
                <a:solidFill>
                  <a:srgbClr val="00B050"/>
                </a:solidFill>
                <a:latin typeface="微软雅黑" pitchFamily="34" charset="0"/>
                <a:ea typeface="微软雅黑" pitchFamily="34" charset="-122"/>
                <a:cs typeface="微软雅黑" pitchFamily="34" charset="-120"/>
              </a:rPr>
              <a:t>，林地承载的碳吸收压力偏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大</a:t>
            </a:r>
            <a:r>
              <a:rPr lang="en-US" altLang="zh-CN" sz="2000" b="1" i="0" dirty="0">
                <a:solidFill>
                  <a:srgbClr val="00B050"/>
                </a:solidFill>
                <a:latin typeface="微软雅黑" pitchFamily="34" charset="0"/>
                <a:ea typeface="微软雅黑" pitchFamily="34" charset="-122"/>
                <a:cs typeface="微软雅黑" pitchFamily="34" charset="-120"/>
              </a:rPr>
              <a:t>。（任答两点得4分）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5_AS.17_1#b0af1d509?vop=1&amp;pid=3f6ef3a01&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本题考查人地关系的变化。从农地和牧草地角度，农地、</a:t>
            </a:r>
            <a:r>
              <a:rPr lang="en-US" altLang="zh-CN" sz="2000" b="0" i="0">
                <a:solidFill>
                  <a:srgbClr val="000000"/>
                </a:solidFill>
                <a:latin typeface="微软雅黑" pitchFamily="34" charset="0"/>
                <a:ea typeface="微软雅黑" pitchFamily="34" charset="-122"/>
                <a:cs typeface="微软雅黑" pitchFamily="34" charset="-120"/>
              </a:rPr>
              <a:t>牧草地人均生态足迹明显增加，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说明在区域发展过程中</a:t>
            </a:r>
            <a:r>
              <a:rPr lang="en-US" altLang="zh-CN" sz="2000" b="0" i="0" dirty="0">
                <a:solidFill>
                  <a:srgbClr val="000000"/>
                </a:solidFill>
                <a:latin typeface="微软雅黑" pitchFamily="34" charset="0"/>
                <a:ea typeface="微软雅黑" pitchFamily="34" charset="-122"/>
                <a:cs typeface="微软雅黑" pitchFamily="34" charset="-120"/>
              </a:rPr>
              <a:t>，为了支撑经济发展，需要更多的农地和牧草地来进行生产</a:t>
            </a:r>
            <a:r>
              <a:rPr lang="en-US" altLang="zh-CN" sz="2000" b="0" i="0">
                <a:solidFill>
                  <a:srgbClr val="000000"/>
                </a:solidFill>
                <a:latin typeface="微软雅黑" pitchFamily="34" charset="0"/>
                <a:ea typeface="微软雅黑" pitchFamily="34" charset="-122"/>
                <a:cs typeface="微软雅黑" pitchFamily="34" charset="-120"/>
              </a:rPr>
              <a:t>，这种需求的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增长必然会导致人地矛盾逐渐突出</a:t>
            </a:r>
            <a:r>
              <a:rPr lang="en-US" altLang="zh-CN" sz="2000" b="0" i="0" dirty="0">
                <a:solidFill>
                  <a:srgbClr val="000000"/>
                </a:solidFill>
                <a:latin typeface="微软雅黑" pitchFamily="34" charset="0"/>
                <a:ea typeface="微软雅黑" pitchFamily="34" charset="-122"/>
                <a:cs typeface="微软雅黑" pitchFamily="34" charset="-120"/>
              </a:rPr>
              <a:t>。从建成地角度，建成地人均生态足迹始终较高</a:t>
            </a:r>
            <a:r>
              <a:rPr lang="en-US" altLang="zh-CN" sz="2000" b="0" i="0">
                <a:solidFill>
                  <a:srgbClr val="000000"/>
                </a:solidFill>
                <a:latin typeface="微软雅黑" pitchFamily="34" charset="0"/>
                <a:ea typeface="微软雅黑" pitchFamily="34" charset="-122"/>
                <a:cs typeface="微软雅黑" pitchFamily="34" charset="-120"/>
              </a:rPr>
              <a:t>，且有上升趋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a:t>
            </a:r>
            <a:r>
              <a:rPr lang="en-US" altLang="zh-CN" sz="2000" b="0" i="0" dirty="0">
                <a:solidFill>
                  <a:srgbClr val="000000"/>
                </a:solidFill>
                <a:latin typeface="微软雅黑" pitchFamily="34" charset="0"/>
                <a:ea typeface="微软雅黑" pitchFamily="34" charset="-122"/>
                <a:cs typeface="微软雅黑" pitchFamily="34" charset="-120"/>
              </a:rPr>
              <a:t>，建成地的增加可能会侵占生态林地等生态用地，使得生态林地较易受到人类活动的影响</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碳吸收地角度</a:t>
            </a:r>
            <a:r>
              <a:rPr lang="en-US" altLang="zh-CN" sz="2000" b="0" i="0" dirty="0">
                <a:solidFill>
                  <a:srgbClr val="000000"/>
                </a:solidFill>
                <a:latin typeface="微软雅黑" pitchFamily="34" charset="0"/>
                <a:ea typeface="微软雅黑" pitchFamily="34" charset="-122"/>
                <a:cs typeface="微软雅黑" pitchFamily="34" charset="-120"/>
              </a:rPr>
              <a:t>，碳吸收地人均生态足迹偏高且整体呈增长趋势，</a:t>
            </a:r>
            <a:r>
              <a:rPr lang="en-US" altLang="zh-CN" sz="2000" b="0" i="0">
                <a:solidFill>
                  <a:srgbClr val="000000"/>
                </a:solidFill>
                <a:latin typeface="微软雅黑" pitchFamily="34" charset="0"/>
                <a:ea typeface="微软雅黑" pitchFamily="34" charset="-122"/>
                <a:cs typeface="微软雅黑" pitchFamily="34" charset="-120"/>
              </a:rPr>
              <a:t>表明区域产业和生活碳排放量大，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林地碳吸收压力大</a:t>
            </a:r>
            <a:r>
              <a:rPr lang="en-US" altLang="zh-CN" sz="2000" b="0" i="0" dirty="0">
                <a:solidFill>
                  <a:srgbClr val="000000"/>
                </a:solidFill>
                <a:latin typeface="微软雅黑" pitchFamily="34" charset="0"/>
                <a:ea typeface="微软雅黑" pitchFamily="34" charset="-122"/>
                <a:cs typeface="微软雅黑" pitchFamily="34" charset="-120"/>
              </a:rPr>
              <a:t>，综合这些因素可判断人地关系整体趋于紧张。</a:t>
            </a:r>
            <a:r>
              <a:rPr lang="en-US" altLang="zh-CN" sz="2000" b="1" i="0" dirty="0">
                <a:solidFill>
                  <a:srgbClr val="000000"/>
                </a:solidFill>
                <a:latin typeface="微软雅黑" pitchFamily="34" charset="0"/>
                <a:ea typeface="微软雅黑" pitchFamily="34" charset="-122"/>
                <a:cs typeface="微软雅黑" pitchFamily="34" charset="-120"/>
              </a:rPr>
              <a:t>【变化分析类】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37dd6b09.fixed?pid=4213bb684&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3#837dd6b09.fixed?pid=4213bb68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生态足迹</a:t>
            </a:r>
            <a:endParaRPr lang="en-US" altLang="zh-CN" sz="4400" dirty="0"/>
          </a:p>
        </p:txBody>
      </p:sp>
      <p:pic>
        <p:nvPicPr>
          <p:cNvPr id="4" name="C_3#837dd6b09.fixed?pid=4213bb68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37dd6b09.fixed?pid=4213bb68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480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4b83e835a?pid=837dd6b09&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[江苏无锡2025高二期中]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一般来说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用人均地区生产总值来衡量地区的经济发展程度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用生态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足迹来测算经济发展带来的资源消耗和环境代价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生态足迹越大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代表单位人口带来的资源消耗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和环境代价越大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下图为我国部分省级行政区人均地区生产总值增长率和生态足迹增长率示意图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4_BD.1_2#4b83e835a?pid=837dd6b0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65576" y="2897886"/>
            <a:ext cx="5248656"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9e029709c?pid=4b83e835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关于图中信息叙述正确的是(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9e029709c.bracket?pid=4b83e835a&amp;color=0,0,0&amp;vpa=1&amp;vtp=1"/>
          <p:cNvSpPr/>
          <p:nvPr/>
        </p:nvSpPr>
        <p:spPr>
          <a:xfrm>
            <a:off x="418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_2#9e029709c.choices?pid=4b83e835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A.我国东部省级行政区整体人均地区生产总值低于西部省级行政区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.内蒙古经济发展与生态环境的改善同步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.新疆处在最不利的发展状态中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.全国生态足迹平均水平的变动是负向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9e029709c?vop=1&amp;pid=4b83e835a&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a:t>
            </a:r>
            <a:endParaRPr lang="en-US" altLang="zh-CN" sz="2200" dirty="0"/>
          </a:p>
        </p:txBody>
      </p:sp>
      <p:graphicFrame>
        <p:nvGraphicFramePr>
          <p:cNvPr id="6" name="QC_5_AS.4_2#9e029709c?colgroup=37,3&amp;vop=1&amp;pid=4b83e835a&amp;color=0,0,0&amp;vtp=1&amp;bbb=1&amp;hb=1"/>
          <p:cNvGraphicFramePr>
            <a:graphicFrameLocks noGrp="1"/>
          </p:cNvGraphicFramePr>
          <p:nvPr>
            <p:extLst>
              <p:ext uri="{D42A27DB-BD31-4B8C-83A1-F6EECF244321}">
                <p14:modId xmlns:p14="http://schemas.microsoft.com/office/powerpoint/2010/main" val="2739250674"/>
              </p:ext>
            </p:extLst>
          </p:nvPr>
        </p:nvGraphicFramePr>
        <p:xfrm>
          <a:off x="722376" y="1579753"/>
          <a:ext cx="10725912" cy="3290316"/>
        </p:xfrm>
        <a:graphic>
          <a:graphicData uri="http://schemas.openxmlformats.org/drawingml/2006/table">
            <a:tbl>
              <a:tblPr/>
              <a:tblGrid>
                <a:gridCol w="9665208">
                  <a:extLst>
                    <a:ext uri="{9D8B030D-6E8A-4147-A177-3AD203B41FA5}">
                      <a16:colId xmlns:a16="http://schemas.microsoft.com/office/drawing/2014/main" val="20000"/>
                    </a:ext>
                  </a:extLst>
                </a:gridCol>
                <a:gridCol w="1060704">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我国东部地区经济比中西部地区发达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我国东部省级行政区整体人均地区生产总值高</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于西部省级行政区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内蒙古人均地区生产总值增长最快说明经济发展改善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生态足迹越大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代表经济发展</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带来的资源消耗和环境代价越大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内蒙古生态足迹增长也是最快的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说明资源消耗和</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环境代价在增大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环境有恶化可能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新疆人均地区生产总值增长较慢</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说明经济发展水平低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但生态足迹增长很快</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说明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资源消耗和环境代价在增大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处在最不利的发展状态中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读图可知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全国生态足迹平均水平的变动是正向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6269B-C004-A3FF-94BF-97A8879795E7}"/>
            </a:ext>
          </a:extLst>
        </p:cNvPr>
        <p:cNvGrpSpPr/>
        <p:nvPr/>
      </p:nvGrpSpPr>
      <p:grpSpPr>
        <a:xfrm>
          <a:off x="0" y="0"/>
          <a:ext cx="0" cy="0"/>
          <a:chOff x="0" y="0"/>
          <a:chExt cx="0" cy="0"/>
        </a:xfrm>
      </p:grpSpPr>
    </p:spTree>
    <p:extLst>
      <p:ext uri="{BB962C8B-B14F-4D97-AF65-F5344CB8AC3E}">
        <p14:creationId xmlns:p14="http://schemas.microsoft.com/office/powerpoint/2010/main" val="2066361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895d0e7f4?pid=4b83e835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2.下列关于山西生态足迹增长率变化及原因的分析，</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895d0e7f4.bracket?pid=4b83e835a&amp;color=0,0,0&amp;vpa=2&amp;vtp=1"/>
          <p:cNvSpPr/>
          <p:nvPr/>
        </p:nvSpPr>
        <p:spPr>
          <a:xfrm>
            <a:off x="772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_2#895d0e7f4.choices?pid=4b83e835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A.生态足迹上升</a:t>
            </a:r>
            <a:r>
              <a:rPr lang="en-US" altLang="zh-CN" sz="2000" b="0" i="0">
                <a:solidFill>
                  <a:srgbClr val="000000"/>
                </a:solidFill>
                <a:latin typeface="微软雅黑" pitchFamily="34" charset="0"/>
                <a:ea typeface="微软雅黑" pitchFamily="34" charset="-122"/>
                <a:cs typeface="微软雅黑" pitchFamily="34" charset="-120"/>
              </a:rPr>
              <a:t>，能源资源储量丰富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.生态足迹上升，植树造林，生态改善</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.生态足迹下降，开采矿产</a:t>
            </a:r>
            <a:r>
              <a:rPr lang="en-US" altLang="zh-CN" sz="2000" b="0" i="0">
                <a:solidFill>
                  <a:srgbClr val="000000"/>
                </a:solidFill>
                <a:latin typeface="微软雅黑" pitchFamily="34" charset="0"/>
                <a:ea typeface="微软雅黑" pitchFamily="34" charset="-122"/>
                <a:cs typeface="微软雅黑" pitchFamily="34" charset="-120"/>
              </a:rPr>
              <a:t>，破坏植被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.生态足迹下降，产业结构调整及节能减排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895d0e7f4?vop=1&amp;pid=4b83e835a&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本题考查生态足迹的影响因素。山西生态足迹下降是因为山西产业结构进行调整</a:t>
            </a:r>
            <a:r>
              <a:rPr lang="en-US" altLang="zh-CN" sz="2000" b="0" i="0">
                <a:solidFill>
                  <a:srgbClr val="000000"/>
                </a:solidFill>
                <a:latin typeface="微软雅黑" pitchFamily="34" charset="0"/>
                <a:ea typeface="微软雅黑" pitchFamily="34" charset="-122"/>
                <a:cs typeface="微软雅黑" pitchFamily="34" charset="-120"/>
              </a:rPr>
              <a:t>，降低重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化工业的比重</a:t>
            </a:r>
            <a:r>
              <a:rPr lang="en-US" altLang="zh-CN" sz="2000" b="0" i="0" dirty="0">
                <a:solidFill>
                  <a:srgbClr val="000000"/>
                </a:solidFill>
                <a:latin typeface="微软雅黑" pitchFamily="34" charset="0"/>
                <a:ea typeface="微软雅黑" pitchFamily="34" charset="-122"/>
                <a:cs typeface="微软雅黑" pitchFamily="34" charset="-120"/>
              </a:rPr>
              <a:t>，提高第三产业的比重以及发展科技，能源利用率提高</a:t>
            </a:r>
            <a:r>
              <a:rPr lang="en-US" altLang="zh-CN" sz="2000" b="0" i="0">
                <a:solidFill>
                  <a:srgbClr val="000000"/>
                </a:solidFill>
                <a:latin typeface="微软雅黑" pitchFamily="34" charset="0"/>
                <a:ea typeface="微软雅黑" pitchFamily="34" charset="-122"/>
                <a:cs typeface="微软雅黑" pitchFamily="34" charset="-120"/>
              </a:rPr>
              <a:t>,能源资源储量丰富与生态足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迹变化没有直接关系</a:t>
            </a:r>
            <a:r>
              <a:rPr lang="en-US" altLang="zh-CN" sz="2000" b="0" i="0" dirty="0">
                <a:solidFill>
                  <a:srgbClr val="000000"/>
                </a:solidFill>
                <a:latin typeface="微软雅黑" pitchFamily="34" charset="0"/>
                <a:ea typeface="微软雅黑" pitchFamily="34" charset="-122"/>
                <a:cs typeface="微软雅黑" pitchFamily="34" charset="-120"/>
              </a:rPr>
              <a:t>，A错误；植树造林通常会使生态足迹下降，而不是上升，B错误</a:t>
            </a:r>
            <a:r>
              <a:rPr lang="en-US" altLang="zh-CN" sz="2000" b="0" i="0">
                <a:solidFill>
                  <a:srgbClr val="000000"/>
                </a:solidFill>
                <a:latin typeface="微软雅黑" pitchFamily="34" charset="0"/>
                <a:ea typeface="微软雅黑" pitchFamily="34" charset="-122"/>
                <a:cs typeface="微软雅黑" pitchFamily="34" charset="-120"/>
              </a:rPr>
              <a:t>；开矿和植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被破坏会使生态足迹上升</a:t>
            </a:r>
            <a:r>
              <a:rPr lang="en-US" altLang="zh-CN" sz="2000" b="0" i="0" dirty="0">
                <a:solidFill>
                  <a:srgbClr val="000000"/>
                </a:solidFill>
                <a:latin typeface="微软雅黑" pitchFamily="34" charset="0"/>
                <a:ea typeface="微软雅黑" pitchFamily="34" charset="-122"/>
                <a:cs typeface="微软雅黑" pitchFamily="34" charset="-120"/>
              </a:rPr>
              <a:t>，C错误；产业结构调整及节能减排可以减少资源消耗和环境代价</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而使生态足迹下降</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TotalTime>
  <Words>528</Words>
  <Application>Microsoft Office PowerPoint</Application>
  <PresentationFormat>宽屏</PresentationFormat>
  <Paragraphs>95</Paragraphs>
  <Slides>18</Slides>
  <Notes>15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2025-10-22T00:21:03Z</dcterms:created>
  <dcterms:modified xsi:type="dcterms:W3CDTF">2025-10-22T00:48:14Z</dcterms:modified>
  <cp:category/>
  <cp:contentStatus/>
</cp:coreProperties>
</file>